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Default Extension="jpeg" ContentType="image/jpeg"/>
  <Override PartName="/ppt/slides/slide1.xml" ContentType="application/vnd.openxmlformats-officedocument.presentationml.slide+xml"/>
  <Override PartName="/ppt/slides/slide26.xml" ContentType="application/vnd.openxmlformats-officedocument.presentationml.slide+xml"/>
  <Override PartName="/ppt/slides/slide34.xml" ContentType="application/vnd.openxmlformats-officedocument.presentationml.slide+xml"/>
  <Override PartName="/docProps/app.xml" ContentType="application/vnd.openxmlformats-officedocument.extended-properties+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88" r:id="rId23"/>
    <p:sldId id="280" r:id="rId24"/>
    <p:sldId id="289" r:id="rId25"/>
    <p:sldId id="277" r:id="rId26"/>
    <p:sldId id="278" r:id="rId27"/>
    <p:sldId id="279" r:id="rId28"/>
    <p:sldId id="285" r:id="rId29"/>
    <p:sldId id="284" r:id="rId30"/>
    <p:sldId id="283" r:id="rId31"/>
    <p:sldId id="281" r:id="rId32"/>
    <p:sldId id="282" r:id="rId33"/>
    <p:sldId id="286" r:id="rId34"/>
    <p:sldId id="287" r:id="rId35"/>
    <p:sldId id="290" r:id="rId36"/>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09" d="100"/>
          <a:sy n="109" d="100"/>
        </p:scale>
        <p:origin x="-872"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927D993-A14A-1E4E-AD67-64E37BCDF779}" type="datetimeFigureOut">
              <a:rPr lang="it-IT" smtClean="0"/>
              <a:pPr/>
              <a:t>16-05-2016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5E96F46-70AC-5F4A-BAF0-8E6C983AB82F}"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927D993-A14A-1E4E-AD67-64E37BCDF779}" type="datetimeFigureOut">
              <a:rPr lang="it-IT" smtClean="0"/>
              <a:pPr/>
              <a:t>16-05-2016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5E96F46-70AC-5F4A-BAF0-8E6C983AB82F}"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927D993-A14A-1E4E-AD67-64E37BCDF779}" type="datetimeFigureOut">
              <a:rPr lang="it-IT" smtClean="0"/>
              <a:pPr/>
              <a:t>16-05-2016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5E96F46-70AC-5F4A-BAF0-8E6C983AB82F}"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927D993-A14A-1E4E-AD67-64E37BCDF779}" type="datetimeFigureOut">
              <a:rPr lang="it-IT" smtClean="0"/>
              <a:pPr/>
              <a:t>16-05-2016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5E96F46-70AC-5F4A-BAF0-8E6C983AB82F}"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A927D993-A14A-1E4E-AD67-64E37BCDF779}" type="datetimeFigureOut">
              <a:rPr lang="it-IT" smtClean="0"/>
              <a:pPr/>
              <a:t>16-05-2016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5E96F46-70AC-5F4A-BAF0-8E6C983AB82F}"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927D993-A14A-1E4E-AD67-64E37BCDF779}" type="datetimeFigureOut">
              <a:rPr lang="it-IT" smtClean="0"/>
              <a:pPr/>
              <a:t>16-05-2016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5E96F46-70AC-5F4A-BAF0-8E6C983AB82F}"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927D993-A14A-1E4E-AD67-64E37BCDF779}" type="datetimeFigureOut">
              <a:rPr lang="it-IT" smtClean="0"/>
              <a:pPr/>
              <a:t>16-05-2016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5E96F46-70AC-5F4A-BAF0-8E6C983AB82F}"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A927D993-A14A-1E4E-AD67-64E37BCDF779}" type="datetimeFigureOut">
              <a:rPr lang="it-IT" smtClean="0"/>
              <a:pPr/>
              <a:t>16-05-2016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5E96F46-70AC-5F4A-BAF0-8E6C983AB82F}"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927D993-A14A-1E4E-AD67-64E37BCDF779}" type="datetimeFigureOut">
              <a:rPr lang="it-IT" smtClean="0"/>
              <a:pPr/>
              <a:t>16-05-2016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5E96F46-70AC-5F4A-BAF0-8E6C983AB82F}"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A927D993-A14A-1E4E-AD67-64E37BCDF779}" type="datetimeFigureOut">
              <a:rPr lang="it-IT" smtClean="0"/>
              <a:pPr/>
              <a:t>16-05-2016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5E96F46-70AC-5F4A-BAF0-8E6C983AB82F}"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A927D993-A14A-1E4E-AD67-64E37BCDF779}" type="datetimeFigureOut">
              <a:rPr lang="it-IT" smtClean="0"/>
              <a:pPr/>
              <a:t>16-05-2016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5E96F46-70AC-5F4A-BAF0-8E6C983AB82F}"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gradFill flip="none" rotWithShape="1">
          <a:gsLst>
            <a:gs pos="74000">
              <a:schemeClr val="accent5">
                <a:lumMod val="60000"/>
                <a:lumOff val="40000"/>
              </a:schemeClr>
            </a:gs>
            <a:gs pos="100000">
              <a:srgbClr val="000000"/>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27D993-A14A-1E4E-AD67-64E37BCDF779}" type="datetimeFigureOut">
              <a:rPr lang="it-IT" smtClean="0"/>
              <a:pPr/>
              <a:t>16-05-2016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E96F46-70AC-5F4A-BAF0-8E6C983AB82F}"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IL TEATRO </a:t>
            </a:r>
            <a:r>
              <a:rPr lang="it-IT" dirty="0" err="1" smtClean="0"/>
              <a:t>DI</a:t>
            </a:r>
            <a:r>
              <a:rPr lang="it-IT" dirty="0" smtClean="0"/>
              <a:t> PIRANDELLO</a:t>
            </a:r>
            <a:endParaRPr lang="it-IT" dirty="0"/>
          </a:p>
        </p:txBody>
      </p:sp>
      <p:sp>
        <p:nvSpPr>
          <p:cNvPr id="3" name="Sottotitolo 2"/>
          <p:cNvSpPr>
            <a:spLocks noGrp="1"/>
          </p:cNvSpPr>
          <p:nvPr>
            <p:ph type="subTitle" idx="1"/>
          </p:nvPr>
        </p:nvSpPr>
        <p:spPr/>
        <p:txBody>
          <a:bodyPr/>
          <a:lstStyle/>
          <a:p>
            <a:r>
              <a:rPr lang="it-IT" dirty="0" smtClean="0"/>
              <a:t>“</a:t>
            </a:r>
            <a:r>
              <a:rPr lang="it-IT" i="1" dirty="0" smtClean="0"/>
              <a:t>Pupi siamo, caro </a:t>
            </a:r>
            <a:r>
              <a:rPr lang="it-IT" i="1" dirty="0" smtClean="0"/>
              <a:t>signor </a:t>
            </a:r>
            <a:r>
              <a:rPr lang="it-IT" i="1" dirty="0" err="1" smtClean="0"/>
              <a:t>Fifì</a:t>
            </a:r>
            <a:r>
              <a:rPr lang="it-IT" i="1" dirty="0" smtClean="0"/>
              <a:t>! Lo spirito divino entra in noi e si fa pupo. Pupo io, pupo lei, pupi tutti</a:t>
            </a:r>
            <a:r>
              <a:rPr lang="it-IT" dirty="0" smtClean="0"/>
              <a:t>”</a:t>
            </a:r>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 La scomparsa della quarta parete</a:t>
            </a:r>
            <a:endParaRPr lang="it-IT" dirty="0"/>
          </a:p>
        </p:txBody>
      </p:sp>
      <p:sp>
        <p:nvSpPr>
          <p:cNvPr id="3" name="Segnaposto contenuto 2"/>
          <p:cNvSpPr>
            <a:spLocks noGrp="1"/>
          </p:cNvSpPr>
          <p:nvPr>
            <p:ph idx="1"/>
          </p:nvPr>
        </p:nvSpPr>
        <p:spPr/>
        <p:txBody>
          <a:bodyPr/>
          <a:lstStyle/>
          <a:p>
            <a:pPr algn="just"/>
            <a:r>
              <a:rPr lang="it-IT" dirty="0" smtClean="0"/>
              <a:t>Salta la barriera ideale tra palco e pubblico, la “quarta parete”, che nel teatro tradizionale manteneva l’illusione della scena.</a:t>
            </a:r>
          </a:p>
          <a:p>
            <a:pPr algn="just"/>
            <a:r>
              <a:rPr lang="it-IT" dirty="0" smtClean="0"/>
              <a:t>Il pubblico non è più protetto dalla sua funzione di spettatore, ma coinvolto in una dimensione inquietante, che mostra tutto ciò che dovrebbe essere nascosto.</a:t>
            </a:r>
          </a:p>
          <a:p>
            <a:pPr algn="just">
              <a:buNone/>
            </a:pP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b. La messa a nudo dell’illusione teatrale</a:t>
            </a:r>
            <a:endParaRPr lang="it-IT" dirty="0"/>
          </a:p>
        </p:txBody>
      </p:sp>
      <p:sp>
        <p:nvSpPr>
          <p:cNvPr id="3" name="Segnaposto contenuto 2"/>
          <p:cNvSpPr>
            <a:spLocks noGrp="1"/>
          </p:cNvSpPr>
          <p:nvPr>
            <p:ph idx="1"/>
          </p:nvPr>
        </p:nvSpPr>
        <p:spPr/>
        <p:txBody>
          <a:bodyPr>
            <a:normAutofit fontScale="85000" lnSpcReduction="10000"/>
          </a:bodyPr>
          <a:lstStyle/>
          <a:p>
            <a:pPr algn="just"/>
            <a:r>
              <a:rPr lang="it-IT" dirty="0" smtClean="0"/>
              <a:t>C’è una radicale trasformazione dello spazio teatrale: il </a:t>
            </a:r>
            <a:r>
              <a:rPr lang="it-IT" b="1" dirty="0" smtClean="0"/>
              <a:t>palcoscenico </a:t>
            </a:r>
            <a:r>
              <a:rPr lang="it-IT" dirty="0" smtClean="0"/>
              <a:t>, non più luogo dell’illusione scenica, dove accade qualcosa che è percepito come doppio della realtà, </a:t>
            </a:r>
            <a:r>
              <a:rPr lang="it-IT" b="1" dirty="0" smtClean="0"/>
              <a:t>svela ora tutte le sue finzioni</a:t>
            </a:r>
            <a:r>
              <a:rPr lang="it-IT" dirty="0" smtClean="0"/>
              <a:t>. </a:t>
            </a:r>
          </a:p>
          <a:p>
            <a:pPr algn="just"/>
            <a:r>
              <a:rPr lang="it-IT" dirty="0" smtClean="0"/>
              <a:t>Vanno in scena tutte le liti degli attori</a:t>
            </a:r>
          </a:p>
          <a:p>
            <a:pPr algn="just"/>
            <a:r>
              <a:rPr lang="it-IT" dirty="0" smtClean="0"/>
              <a:t>Gli strumenti del teatro (</a:t>
            </a:r>
            <a:r>
              <a:rPr lang="it-IT" b="1" dirty="0" smtClean="0"/>
              <a:t>oggetti, luci, sipario</a:t>
            </a:r>
            <a:r>
              <a:rPr lang="it-IT" dirty="0" smtClean="0"/>
              <a:t> etc.) sono utilizzati </a:t>
            </a:r>
            <a:r>
              <a:rPr lang="it-IT" b="1" dirty="0" smtClean="0"/>
              <a:t>in modo straniato</a:t>
            </a:r>
            <a:r>
              <a:rPr lang="it-IT" dirty="0" smtClean="0"/>
              <a:t>: si mostrano alla vista degli spettatori per quello che sono realmente, parte integrante di un linguaggio artificiale. </a:t>
            </a:r>
          </a:p>
          <a:p>
            <a:pPr algn="just"/>
            <a:r>
              <a:rPr lang="it-IT" dirty="0" smtClean="0"/>
              <a:t>Il sipario è aperto e </a:t>
            </a:r>
            <a:r>
              <a:rPr lang="it-IT" b="1" dirty="0" smtClean="0"/>
              <a:t>il teatro mette a nudo se stesso </a:t>
            </a:r>
            <a:r>
              <a:rPr lang="it-IT" dirty="0" smtClean="0"/>
              <a:t>davanti allo spettatore.</a:t>
            </a: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 La rottura della linearità del tempo</a:t>
            </a:r>
            <a:endParaRPr lang="it-IT" dirty="0"/>
          </a:p>
        </p:txBody>
      </p:sp>
      <p:sp>
        <p:nvSpPr>
          <p:cNvPr id="3" name="Segnaposto contenuto 2"/>
          <p:cNvSpPr>
            <a:spLocks noGrp="1"/>
          </p:cNvSpPr>
          <p:nvPr>
            <p:ph idx="1"/>
          </p:nvPr>
        </p:nvSpPr>
        <p:spPr/>
        <p:txBody>
          <a:bodyPr/>
          <a:lstStyle/>
          <a:p>
            <a:pPr algn="just"/>
            <a:r>
              <a:rPr lang="it-IT" dirty="0" smtClean="0"/>
              <a:t>Gli spettatori sono continuamente coinvolti nella rappresentazione.</a:t>
            </a:r>
          </a:p>
          <a:p>
            <a:pPr algn="just"/>
            <a:r>
              <a:rPr lang="it-IT" dirty="0" smtClean="0"/>
              <a:t>Quest’ultima viene spesso sconvolta dall’irrompere ambiguo della vita sotto forma di casualità, di incidente, di imprevisto. </a:t>
            </a:r>
          </a:p>
          <a:p>
            <a:pPr algn="just"/>
            <a:r>
              <a:rPr lang="it-IT" dirty="0" smtClean="0"/>
              <a:t>Il </a:t>
            </a:r>
            <a:r>
              <a:rPr lang="it-IT" b="1" dirty="0" smtClean="0"/>
              <a:t>tempo </a:t>
            </a:r>
            <a:r>
              <a:rPr lang="it-IT" dirty="0" smtClean="0"/>
              <a:t>dell’azione scenica, nel teatro tradizionale continuo e lineare, qui è </a:t>
            </a:r>
            <a:r>
              <a:rPr lang="it-IT" b="1" dirty="0" smtClean="0"/>
              <a:t>frammentato </a:t>
            </a:r>
            <a:r>
              <a:rPr lang="it-IT" dirty="0" smtClean="0"/>
              <a:t>a causa di frequenti interruzioni. </a:t>
            </a: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 La struttura aperta e l’impossibilità del dramma</a:t>
            </a:r>
            <a:endParaRPr lang="it-IT" dirty="0"/>
          </a:p>
        </p:txBody>
      </p:sp>
      <p:sp>
        <p:nvSpPr>
          <p:cNvPr id="3" name="Segnaposto contenuto 2"/>
          <p:cNvSpPr>
            <a:spLocks noGrp="1"/>
          </p:cNvSpPr>
          <p:nvPr>
            <p:ph idx="1"/>
          </p:nvPr>
        </p:nvSpPr>
        <p:spPr>
          <a:xfrm>
            <a:off x="457200" y="1864140"/>
            <a:ext cx="8229600" cy="4993859"/>
          </a:xfrm>
        </p:spPr>
        <p:txBody>
          <a:bodyPr>
            <a:normAutofit fontScale="55000" lnSpcReduction="20000"/>
          </a:bodyPr>
          <a:lstStyle/>
          <a:p>
            <a:pPr algn="just"/>
            <a:r>
              <a:rPr lang="it-IT" sz="4182" dirty="0" smtClean="0"/>
              <a:t>I drammi del </a:t>
            </a:r>
            <a:r>
              <a:rPr lang="it-IT" sz="4182" dirty="0" err="1" smtClean="0"/>
              <a:t>metateatro</a:t>
            </a:r>
            <a:r>
              <a:rPr lang="it-IT" sz="4182" dirty="0" smtClean="0"/>
              <a:t> pirandelliano non conoscono una vera e propria conclusione: lo spettatore ne esce turbato, i dubbi non vengono sciolti, la realtà resta sospesa e moltiplicata. </a:t>
            </a:r>
          </a:p>
          <a:p>
            <a:pPr algn="just"/>
            <a:r>
              <a:rPr lang="it-IT" sz="4182" dirty="0" smtClean="0"/>
              <a:t>In questo modo Pirandello sperimenta l’impossibilità del tragico nell’arte moderna. Il conflitto è innescato, ma non risolto e il pubblico è intenzionalmente privato del momento della catarsi, fine educativo della tragedia per Aristotele. </a:t>
            </a:r>
          </a:p>
          <a:p>
            <a:pPr algn="just"/>
            <a:r>
              <a:rPr lang="it-IT" sz="4182" dirty="0" smtClean="0"/>
              <a:t>Il fine del dramma moderno è piuttosto quello di portare allo scoperto l’urto tra verità e finzione, di consegnare allo spettatore un nuovo sguardo, che gli consenta di percepire maschere e illusioni dentro e fuori la scena teatrale. Di fronte allo spettatore si rappresenta una commedia da fare nella quale i personaggi si chiedono se il teatro possa rappresentare la vita. </a:t>
            </a:r>
          </a:p>
          <a:p>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SEI PERSONAGGI IN CERCA </a:t>
            </a:r>
            <a:r>
              <a:rPr lang="it-IT" b="1" dirty="0" err="1" smtClean="0"/>
              <a:t>D’AUTORE</a:t>
            </a:r>
            <a:endParaRPr lang="it-IT" b="1" dirty="0"/>
          </a:p>
        </p:txBody>
      </p:sp>
      <p:sp>
        <p:nvSpPr>
          <p:cNvPr id="3" name="Segnaposto contenuto 2"/>
          <p:cNvSpPr>
            <a:spLocks noGrp="1"/>
          </p:cNvSpPr>
          <p:nvPr>
            <p:ph idx="1"/>
          </p:nvPr>
        </p:nvSpPr>
        <p:spPr/>
        <p:txBody>
          <a:bodyPr/>
          <a:lstStyle/>
          <a:p>
            <a:pPr algn="just"/>
            <a:r>
              <a:rPr lang="it-IT" dirty="0" smtClean="0"/>
              <a:t>Con questa opera, Pirandello concretizza quanto aveva immaginato nel saggio del 1899 </a:t>
            </a:r>
            <a:r>
              <a:rPr lang="it-IT" i="1" dirty="0" smtClean="0"/>
              <a:t>L’azione parlata</a:t>
            </a:r>
            <a:r>
              <a:rPr lang="it-IT" dirty="0" smtClean="0"/>
              <a:t>: “</a:t>
            </a:r>
            <a:r>
              <a:rPr lang="it-IT" i="1" dirty="0" smtClean="0"/>
              <a:t>dalle pagine scritte del dramma i personaggi, per prodigio d’arte, dovrebbero uscire, staccarsi vivi, semoventi</a:t>
            </a:r>
            <a:r>
              <a:rPr lang="it-IT" dirty="0" smtClean="0"/>
              <a:t>”.</a:t>
            </a:r>
          </a:p>
          <a:p>
            <a:pPr algn="just"/>
            <a:r>
              <a:rPr lang="it-IT" dirty="0" smtClean="0"/>
              <a:t>Con essa si giunge, attraverso il contrasto tra vita e teatro, ad un’ambivalenza del rapporto realtà/finzione.  </a:t>
            </a: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UNA DOPPIA TRAMA (</a:t>
            </a:r>
            <a:r>
              <a:rPr lang="it-IT" dirty="0" err="1" smtClean="0"/>
              <a:t>1</a:t>
            </a:r>
            <a:r>
              <a:rPr lang="it-IT" dirty="0" smtClean="0"/>
              <a:t>)</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dirty="0" smtClean="0"/>
              <a:t>La trama si sviluppa su un </a:t>
            </a:r>
            <a:r>
              <a:rPr lang="it-IT" b="1" dirty="0" smtClean="0"/>
              <a:t>duplice piano</a:t>
            </a:r>
            <a:r>
              <a:rPr lang="it-IT" dirty="0" smtClean="0"/>
              <a:t>:</a:t>
            </a:r>
          </a:p>
          <a:p>
            <a:pPr algn="just">
              <a:buNone/>
            </a:pPr>
            <a:r>
              <a:rPr lang="it-IT" dirty="0" smtClean="0"/>
              <a:t>	a. una vicenda di </a:t>
            </a:r>
            <a:r>
              <a:rPr lang="it-IT" b="1" dirty="0" smtClean="0"/>
              <a:t>primo livello</a:t>
            </a:r>
            <a:r>
              <a:rPr lang="it-IT" dirty="0" smtClean="0"/>
              <a:t>, che si basa sull’espediente del “teatro nel teatro”: in un teatro un gruppo di attori sta provando </a:t>
            </a:r>
            <a:r>
              <a:rPr lang="it-IT" i="1" dirty="0" smtClean="0"/>
              <a:t>Il giuoco delle parti</a:t>
            </a:r>
            <a:r>
              <a:rPr lang="it-IT" dirty="0" smtClean="0"/>
              <a:t> di Pirandello.</a:t>
            </a:r>
          </a:p>
          <a:p>
            <a:pPr algn="just">
              <a:buNone/>
            </a:pPr>
            <a:r>
              <a:rPr lang="it-IT" dirty="0" smtClean="0"/>
              <a:t>	b. una vicenda di </a:t>
            </a:r>
            <a:r>
              <a:rPr lang="it-IT" b="1" dirty="0" smtClean="0"/>
              <a:t>secondo livello: </a:t>
            </a:r>
            <a:r>
              <a:rPr lang="it-IT" dirty="0" smtClean="0"/>
              <a:t>sei figure misteriose fanno irruzione sulla scena che dicono di essere sei personaggi creati dalla mente di un autore che li ha concepiti e si è poi rifiutato di portare a termine il dramma di cui sono protagonisti. </a:t>
            </a:r>
          </a:p>
          <a:p>
            <a:pPr algn="just">
              <a:buNone/>
            </a:pPr>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Primo segmento-atto </a:t>
            </a:r>
            <a:endParaRPr lang="it-IT" dirty="0"/>
          </a:p>
        </p:txBody>
      </p:sp>
      <p:sp>
        <p:nvSpPr>
          <p:cNvPr id="3" name="Segnaposto contenuto 2"/>
          <p:cNvSpPr>
            <a:spLocks noGrp="1"/>
          </p:cNvSpPr>
          <p:nvPr>
            <p:ph idx="1"/>
          </p:nvPr>
        </p:nvSpPr>
        <p:spPr>
          <a:xfrm>
            <a:off x="457200" y="1246644"/>
            <a:ext cx="8229600" cy="5611356"/>
          </a:xfrm>
        </p:spPr>
        <p:txBody>
          <a:bodyPr>
            <a:normAutofit fontScale="70000" lnSpcReduction="20000"/>
          </a:bodyPr>
          <a:lstStyle/>
          <a:p>
            <a:pPr algn="just">
              <a:buNone/>
            </a:pPr>
            <a:r>
              <a:rPr lang="it-IT" dirty="0" smtClean="0"/>
              <a:t>Ciascuno dei Sei personaggi in cerca d’autore comincia a raccontare la propria storia personale. Il Padre, dopo aver avuto un Figlio, lascia che la Madre se ne vada con l’amante (il segretario che viveva in casa con loro),«uomo a lei più affine». La Madre e l’amante mettono al mondo tre figli: la Figliastra, il Giovinetto, la Bambina. Alla morte dell’amante, la Madre torna in città. Qui il caso gioca un tiro maligno ai personaggi principali: la Figliastra, giovane e bella, cade nella rete di Madama Pace, che, dietro la copertura di una casa di mode, gestisce una casa di appuntamenti. Il Padre, in cerca di piacere, incontra nella casa la Figliastra che non conosce. Tra i due non vi è alcun rapporto, poiché </a:t>
            </a:r>
            <a:r>
              <a:rPr lang="it-IT" dirty="0" err="1" smtClean="0"/>
              <a:t>–</a:t>
            </a:r>
            <a:r>
              <a:rPr lang="it-IT" dirty="0" smtClean="0"/>
              <a:t> grande colpo di scena! </a:t>
            </a:r>
            <a:r>
              <a:rPr lang="it-IT" dirty="0" err="1" smtClean="0"/>
              <a:t>–</a:t>
            </a:r>
            <a:r>
              <a:rPr lang="it-IT" dirty="0" smtClean="0"/>
              <a:t> sopraggiunge la Madre che vuole sottrarre la Figliastra dalle grinfie di Madama Pace. Con orrore scopre il Marito con la Figliastra. Inorridito e vergognoso, travolto dalle spietate accuse della Figliastra che lo ritiene ipocrita, meschino e vizioso, il Padre decide di riprendere con sé la Madre e l’intera famiglia. Il Figlio, che non accetta la nuova realtà familiare, reagisce contro gli improvvisi intrusi e li tratta sgarbatamente.</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Secondo segmento-atto</a:t>
            </a:r>
            <a:endParaRPr lang="it-IT" dirty="0"/>
          </a:p>
        </p:txBody>
      </p:sp>
      <p:sp>
        <p:nvSpPr>
          <p:cNvPr id="3" name="Segnaposto contenuto 2"/>
          <p:cNvSpPr>
            <a:spLocks noGrp="1"/>
          </p:cNvSpPr>
          <p:nvPr>
            <p:ph idx="1"/>
          </p:nvPr>
        </p:nvSpPr>
        <p:spPr/>
        <p:txBody>
          <a:bodyPr>
            <a:normAutofit fontScale="92500" lnSpcReduction="20000"/>
          </a:bodyPr>
          <a:lstStyle/>
          <a:p>
            <a:pPr algn="just">
              <a:buNone/>
            </a:pPr>
            <a:r>
              <a:rPr lang="it-IT" dirty="0" smtClean="0"/>
              <a:t>	Dopo aver presentato la loro vicenda, i sei personaggi persuadono il capocomico a rappresentarla. Via via che si fanno i primi tentativi, i personaggi dichiarano il loro disagio: essi non si riconoscono nei modi, negli atteggiamenti degli attori  perciò si riprendono la scena e si riappropriano dei loro ruoli. Le prove procedono fino al momento clou: l’ingresso in scena della madre evita che si consumi il semi-incesto. A questo punto per un equivoco cala il sipario mentre il Capocomico dà sfogo al suo disappunto per l’ennesima, inattesa, interruzione. </a:t>
            </a: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Terzo segmento-atto</a:t>
            </a:r>
            <a:endParaRPr lang="it-IT" dirty="0"/>
          </a:p>
        </p:txBody>
      </p:sp>
      <p:sp>
        <p:nvSpPr>
          <p:cNvPr id="3" name="Segnaposto contenuto 2"/>
          <p:cNvSpPr>
            <a:spLocks noGrp="1"/>
          </p:cNvSpPr>
          <p:nvPr>
            <p:ph idx="1"/>
          </p:nvPr>
        </p:nvSpPr>
        <p:spPr/>
        <p:txBody>
          <a:bodyPr>
            <a:normAutofit fontScale="92500" lnSpcReduction="20000"/>
          </a:bodyPr>
          <a:lstStyle/>
          <a:p>
            <a:pPr algn="just">
              <a:buNone/>
            </a:pPr>
            <a:r>
              <a:rPr lang="it-IT" dirty="0" smtClean="0"/>
              <a:t>	La famiglia è di nuovo riunita mentre ognuno dei personaggi ha motivo di rancore verso gli altri. Nel frattempo il palcoscenico, eliminate le suppellettili e gli oggetti necessari per inscenare lo stanzio di madama Pace, ospita una piccola vasca da giardino. Nell’ultima scena la tragedia raggiunge il suo culmine con la morte per affogamento della Bambina nella fontana e il suicidio del Giovinetto con un colpo di pistola. Nello scompiglio generale gli attori si chiedono se i due sono morti davvero. </a:t>
            </a:r>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dramma dei conflitti bloccati</a:t>
            </a:r>
            <a:endParaRPr lang="it-IT" dirty="0"/>
          </a:p>
        </p:txBody>
      </p:sp>
      <p:sp>
        <p:nvSpPr>
          <p:cNvPr id="3" name="Segnaposto contenuto 2"/>
          <p:cNvSpPr>
            <a:spLocks noGrp="1"/>
          </p:cNvSpPr>
          <p:nvPr>
            <p:ph idx="1"/>
          </p:nvPr>
        </p:nvSpPr>
        <p:spPr>
          <a:xfrm>
            <a:off x="649314" y="1742211"/>
            <a:ext cx="8229600" cy="4525963"/>
          </a:xfrm>
        </p:spPr>
        <p:txBody>
          <a:bodyPr/>
          <a:lstStyle/>
          <a:p>
            <a:pPr algn="just">
              <a:buNone/>
            </a:pPr>
            <a:r>
              <a:rPr lang="it-IT" dirty="0" smtClean="0"/>
              <a:t>Nell’opera abbiamo un </a:t>
            </a:r>
            <a:r>
              <a:rPr lang="it-IT" b="1" dirty="0" smtClean="0"/>
              <a:t>triplice conflitto</a:t>
            </a:r>
            <a:r>
              <a:rPr lang="it-IT" dirty="0" smtClean="0"/>
              <a:t>:</a:t>
            </a:r>
          </a:p>
          <a:p>
            <a:pPr marL="514350" indent="-514350" algn="just">
              <a:buAutoNum type="arabicPeriod"/>
            </a:pPr>
            <a:r>
              <a:rPr lang="it-IT" dirty="0" smtClean="0"/>
              <a:t>Tra </a:t>
            </a:r>
            <a:r>
              <a:rPr lang="it-IT" b="1" dirty="0" smtClean="0"/>
              <a:t>Personaggi e Autore</a:t>
            </a:r>
          </a:p>
          <a:p>
            <a:pPr marL="514350" indent="-514350" algn="just">
              <a:buAutoNum type="arabicPeriod"/>
            </a:pPr>
            <a:r>
              <a:rPr lang="it-IT" dirty="0" smtClean="0"/>
              <a:t>Tra </a:t>
            </a:r>
            <a:r>
              <a:rPr lang="it-IT" b="1" dirty="0" smtClean="0"/>
              <a:t>Attori e Personaggi</a:t>
            </a:r>
          </a:p>
          <a:p>
            <a:pPr marL="514350" indent="-514350" algn="just">
              <a:buAutoNum type="arabicPeriod"/>
            </a:pPr>
            <a:r>
              <a:rPr lang="it-IT" dirty="0" smtClean="0"/>
              <a:t>Tra </a:t>
            </a:r>
            <a:r>
              <a:rPr lang="it-IT" b="1" dirty="0" smtClean="0"/>
              <a:t>Personaggi stessi </a:t>
            </a:r>
          </a:p>
          <a:p>
            <a:pPr marL="514350" indent="-514350" algn="just">
              <a:buNone/>
            </a:pPr>
            <a:r>
              <a:rPr lang="it-IT" dirty="0" smtClean="0"/>
              <a:t>Sono </a:t>
            </a:r>
            <a:r>
              <a:rPr lang="it-IT" b="1" dirty="0" smtClean="0"/>
              <a:t>conflitti bloccati </a:t>
            </a:r>
            <a:r>
              <a:rPr lang="it-IT" dirty="0" smtClean="0"/>
              <a:t>che paiono non avere risoluzione. Ognuno è chiuso nella propria visione e assegna alle parole un significato diverso da quello altrui.</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FASI DELLA PRODUZIONE TEATRALE</a:t>
            </a:r>
            <a:endParaRPr lang="it-IT" dirty="0"/>
          </a:p>
        </p:txBody>
      </p:sp>
      <p:sp>
        <p:nvSpPr>
          <p:cNvPr id="3" name="Segnaposto contenuto 2"/>
          <p:cNvSpPr>
            <a:spLocks noGrp="1"/>
          </p:cNvSpPr>
          <p:nvPr>
            <p:ph idx="1"/>
          </p:nvPr>
        </p:nvSpPr>
        <p:spPr/>
        <p:txBody>
          <a:bodyPr/>
          <a:lstStyle/>
          <a:p>
            <a:pPr algn="just">
              <a:buNone/>
            </a:pPr>
            <a:r>
              <a:rPr lang="it-IT" dirty="0" smtClean="0"/>
              <a:t>La produzione teatrale pirandelliana si sviluppa in un arco temporale che va dagli ultimi decenni dell’Ottocento fino alla morte dello scrittore (1936). È articolabile in </a:t>
            </a:r>
            <a:r>
              <a:rPr lang="it-IT" dirty="0" err="1" smtClean="0"/>
              <a:t>4</a:t>
            </a:r>
            <a:r>
              <a:rPr lang="it-IT" dirty="0" smtClean="0"/>
              <a:t> fasi:</a:t>
            </a:r>
          </a:p>
          <a:p>
            <a:pPr marL="514350" indent="-514350" algn="just">
              <a:buAutoNum type="arabicPeriod"/>
            </a:pPr>
            <a:r>
              <a:rPr lang="it-IT" dirty="0" smtClean="0"/>
              <a:t>Il teatro siciliano</a:t>
            </a:r>
          </a:p>
          <a:p>
            <a:pPr marL="514350" indent="-514350" algn="just">
              <a:buAutoNum type="arabicPeriod"/>
            </a:pPr>
            <a:r>
              <a:rPr lang="it-IT" dirty="0" smtClean="0"/>
              <a:t>Il teatro del grottesco</a:t>
            </a:r>
          </a:p>
          <a:p>
            <a:pPr marL="514350" indent="-514350" algn="just">
              <a:buAutoNum type="arabicPeriod"/>
            </a:pPr>
            <a:r>
              <a:rPr lang="it-IT" dirty="0" smtClean="0"/>
              <a:t>Il </a:t>
            </a:r>
            <a:r>
              <a:rPr lang="it-IT" dirty="0" err="1" smtClean="0"/>
              <a:t>metateatro</a:t>
            </a:r>
            <a:r>
              <a:rPr lang="it-IT" dirty="0" smtClean="0"/>
              <a:t> </a:t>
            </a:r>
          </a:p>
          <a:p>
            <a:pPr marL="514350" indent="-514350" algn="just">
              <a:buAutoNum type="arabicPeriod"/>
            </a:pPr>
            <a:r>
              <a:rPr lang="it-IT" dirty="0" smtClean="0"/>
              <a:t>Il teatro dei Miti</a:t>
            </a:r>
            <a:endParaRPr lang="it-IT"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dramma dei conflitti bloccati (</a:t>
            </a:r>
            <a:r>
              <a:rPr lang="it-IT" dirty="0" err="1" smtClean="0"/>
              <a:t>2</a:t>
            </a:r>
            <a:r>
              <a:rPr lang="it-IT" dirty="0" smtClean="0"/>
              <a:t>)</a:t>
            </a:r>
            <a:endParaRPr lang="it-IT" dirty="0"/>
          </a:p>
        </p:txBody>
      </p:sp>
      <p:sp>
        <p:nvSpPr>
          <p:cNvPr id="3" name="Segnaposto contenuto 2"/>
          <p:cNvSpPr>
            <a:spLocks noGrp="1"/>
          </p:cNvSpPr>
          <p:nvPr>
            <p:ph idx="1"/>
          </p:nvPr>
        </p:nvSpPr>
        <p:spPr/>
        <p:txBody>
          <a:bodyPr>
            <a:normAutofit lnSpcReduction="10000"/>
          </a:bodyPr>
          <a:lstStyle/>
          <a:p>
            <a:pPr algn="just">
              <a:buNone/>
            </a:pPr>
            <a:r>
              <a:rPr lang="it-IT" dirty="0" smtClean="0"/>
              <a:t>IL PADRE </a:t>
            </a:r>
            <a:r>
              <a:rPr lang="it-IT" i="1" dirty="0" smtClean="0"/>
              <a:t>Ma se è tutto qui il male! Nelle parole! Abbiamo tutti dentro un mondo di cose; ciascuno un suo mondo di cose! E come possiamo intenderci, signore, se nelle parole ch’io dico metto il senso e il valore delle cose come sono dentro di me; mentre chi le ascolta, inevitabilmente le assume col senso e col valore che hanno per sé, del mondo com’egli l’ha dentro? Crediamo d’intenderci; non c’intendiamo mai!»</a:t>
            </a:r>
            <a:endParaRPr lang="it-IT" i="1"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Una tragica incomunicabilità</a:t>
            </a:r>
            <a:endParaRPr lang="it-IT" dirty="0"/>
          </a:p>
        </p:txBody>
      </p:sp>
      <p:sp>
        <p:nvSpPr>
          <p:cNvPr id="3" name="Segnaposto contenuto 2"/>
          <p:cNvSpPr>
            <a:spLocks noGrp="1"/>
          </p:cNvSpPr>
          <p:nvPr>
            <p:ph idx="1"/>
          </p:nvPr>
        </p:nvSpPr>
        <p:spPr/>
        <p:txBody>
          <a:bodyPr/>
          <a:lstStyle/>
          <a:p>
            <a:pPr algn="just">
              <a:buNone/>
            </a:pPr>
            <a:r>
              <a:rPr lang="it-IT" dirty="0" smtClean="0"/>
              <a:t>	</a:t>
            </a:r>
            <a:r>
              <a:rPr lang="it-IT" sz="3400" dirty="0" smtClean="0"/>
              <a:t>Una tragica incomunicabilità si estende dalla vicenda umana dei personaggi al loro rapporto con gli attori, ovvero tra il legittimo diritto ad esistere autonomamente dal proprio creatore e il non potersi riconoscere nella finzione teatrale. In sostanza, la vita non può essere bloccata nella rappresentazione teatrale.</a:t>
            </a:r>
            <a:endParaRPr lang="it-IT" sz="3400"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a:t>
            </a:r>
            <a:r>
              <a:rPr lang="it-IT" dirty="0" err="1" smtClean="0"/>
              <a:t>metateatro</a:t>
            </a:r>
            <a:r>
              <a:rPr lang="it-IT" dirty="0" smtClean="0"/>
              <a:t> come proseguimento dell’umoristico e del grottesco</a:t>
            </a:r>
            <a:endParaRPr lang="it-IT" dirty="0"/>
          </a:p>
        </p:txBody>
      </p:sp>
      <p:sp>
        <p:nvSpPr>
          <p:cNvPr id="3" name="Segnaposto contenuto 2"/>
          <p:cNvSpPr>
            <a:spLocks noGrp="1"/>
          </p:cNvSpPr>
          <p:nvPr>
            <p:ph idx="1"/>
          </p:nvPr>
        </p:nvSpPr>
        <p:spPr/>
        <p:txBody>
          <a:bodyPr>
            <a:normAutofit fontScale="85000" lnSpcReduction="20000"/>
          </a:bodyPr>
          <a:lstStyle/>
          <a:p>
            <a:pPr algn="just">
              <a:buNone/>
            </a:pPr>
            <a:r>
              <a:rPr lang="it-IT" dirty="0" smtClean="0"/>
              <a:t>	L’impianto del testo è critico contro la letteratura drammatica del tempo, ancora attardata su “drammoni” intrisi di un romanticismo deteriore. Il rifiuto dell’autore di scrivere quel dramma indica proprio l’impossibilità di scrivere quel tipo di drammi. Pirandello vuole proprio proporre una stira dei procedimenti romantici, “</a:t>
            </a:r>
            <a:r>
              <a:rPr lang="it-IT" i="1" dirty="0" smtClean="0"/>
              <a:t>in quei miei personaggi tutti così incaloriti a sopraffarsi nella parte che ognuno d’essi ha mentre io li presento come personaggi di una’altra commedia che essi non sanno, così che quella loro esagitazione passionale, propria de procedimenti romantici, è umoristicamente colta, campata sul vuoto”.</a:t>
            </a:r>
            <a:endParaRPr lang="it-IT" i="1" dirty="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 </a:t>
            </a:r>
            <a:r>
              <a:rPr lang="it-IT" dirty="0" err="1" smtClean="0"/>
              <a:t>conclusione…</a:t>
            </a:r>
            <a:endParaRPr lang="it-IT" dirty="0"/>
          </a:p>
        </p:txBody>
      </p:sp>
      <p:sp>
        <p:nvSpPr>
          <p:cNvPr id="3" name="Segnaposto contenuto 2"/>
          <p:cNvSpPr>
            <a:spLocks noGrp="1"/>
          </p:cNvSpPr>
          <p:nvPr>
            <p:ph idx="1"/>
          </p:nvPr>
        </p:nvSpPr>
        <p:spPr/>
        <p:txBody>
          <a:bodyPr>
            <a:normAutofit fontScale="92500" lnSpcReduction="10000"/>
          </a:bodyPr>
          <a:lstStyle/>
          <a:p>
            <a:pPr>
              <a:buNone/>
            </a:pPr>
            <a:r>
              <a:rPr lang="it-IT" dirty="0" smtClean="0"/>
              <a:t>I Sei personaggi sono la storia di una rappresentazione teatrale che non si può fare per due motivi:</a:t>
            </a:r>
          </a:p>
          <a:p>
            <a:pPr marL="514350" indent="-514350">
              <a:buAutoNum type="arabicPeriod"/>
            </a:pPr>
            <a:r>
              <a:rPr lang="it-IT" dirty="0" smtClean="0"/>
              <a:t>Perché l’autore si rifiuta di scrivere il dramma dei personaggi. Nella </a:t>
            </a:r>
            <a:r>
              <a:rPr lang="it-IT" i="1" dirty="0" smtClean="0"/>
              <a:t>Prefazione</a:t>
            </a:r>
            <a:r>
              <a:rPr lang="it-IT" dirty="0" smtClean="0"/>
              <a:t> afferma che ha mostrato agli spettatori “</a:t>
            </a:r>
            <a:r>
              <a:rPr lang="it-IT" i="1" dirty="0" smtClean="0"/>
              <a:t>la sua fantasia in atto di creare, sotto specie di quel palcoscenico stesso</a:t>
            </a:r>
            <a:r>
              <a:rPr lang="it-IT" dirty="0" smtClean="0"/>
              <a:t>”.</a:t>
            </a:r>
          </a:p>
          <a:p>
            <a:pPr marL="514350" indent="-514350">
              <a:buAutoNum type="arabicPeriod"/>
            </a:pPr>
            <a:r>
              <a:rPr lang="it-IT" dirty="0" smtClean="0"/>
              <a:t>Perché gli attori non sono in grado di dar forma all’idea concepita dall’autore.</a:t>
            </a:r>
            <a:endParaRPr lang="it-IT" dirty="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Temi cari alla “</a:t>
            </a:r>
            <a:r>
              <a:rPr lang="it-IT" i="1" dirty="0" smtClean="0"/>
              <a:t>filosofia</a:t>
            </a:r>
            <a:r>
              <a:rPr lang="it-IT" dirty="0" smtClean="0"/>
              <a:t>” pirandelliana</a:t>
            </a:r>
            <a:endParaRPr lang="it-IT" dirty="0"/>
          </a:p>
        </p:txBody>
      </p:sp>
      <p:sp>
        <p:nvSpPr>
          <p:cNvPr id="3" name="Segnaposto contenuto 2"/>
          <p:cNvSpPr>
            <a:spLocks noGrp="1"/>
          </p:cNvSpPr>
          <p:nvPr>
            <p:ph idx="1"/>
          </p:nvPr>
        </p:nvSpPr>
        <p:spPr>
          <a:xfrm>
            <a:off x="457200" y="1600200"/>
            <a:ext cx="8229600" cy="5064104"/>
          </a:xfrm>
        </p:spPr>
        <p:txBody>
          <a:bodyPr>
            <a:normAutofit fontScale="85000" lnSpcReduction="20000"/>
          </a:bodyPr>
          <a:lstStyle/>
          <a:p>
            <a:pPr algn="just">
              <a:buNone/>
            </a:pPr>
            <a:r>
              <a:rPr lang="it-IT" dirty="0" smtClean="0"/>
              <a:t>Grazie al </a:t>
            </a:r>
            <a:r>
              <a:rPr lang="it-IT" dirty="0" err="1" smtClean="0"/>
              <a:t>metateatro</a:t>
            </a:r>
            <a:r>
              <a:rPr lang="it-IT" dirty="0" smtClean="0"/>
              <a:t>, Pirandello allude a tre motivi centrali della sua </a:t>
            </a:r>
            <a:r>
              <a:rPr lang="it-IT" i="1" dirty="0" err="1" smtClean="0"/>
              <a:t>Weltaanschauung</a:t>
            </a:r>
            <a:r>
              <a:rPr lang="it-IT" dirty="0" smtClean="0"/>
              <a:t>:</a:t>
            </a:r>
          </a:p>
          <a:p>
            <a:pPr marL="514350" indent="-514350" algn="just">
              <a:buAutoNum type="arabicPeriod"/>
            </a:pPr>
            <a:r>
              <a:rPr lang="it-IT" dirty="0" smtClean="0"/>
              <a:t>L’impossibilità di comunicare</a:t>
            </a:r>
          </a:p>
          <a:p>
            <a:pPr marL="514350" indent="-514350" algn="just">
              <a:buAutoNum type="arabicPeriod"/>
            </a:pPr>
            <a:r>
              <a:rPr lang="it-IT" dirty="0" smtClean="0"/>
              <a:t>Il </a:t>
            </a:r>
            <a:r>
              <a:rPr lang="it-IT" i="1" dirty="0" smtClean="0"/>
              <a:t>rapporto verità-finzione</a:t>
            </a:r>
            <a:r>
              <a:rPr lang="it-IT" dirty="0" smtClean="0"/>
              <a:t>. Vissuta dall’interno la finzione dei personaggi è realtà. Per questo al termine le ombre della Bambina e del Giovinetto non compaiono più: nella loro realtà, quella fantastica, sono morti; e difatti, mentre gli attori gridano “Finzione! Finzione!”, i personaggi ribattono: “Ma che finzione. Realtà, realtà, signori, realtà!”. E su questo conflitto si chiude il dramma.</a:t>
            </a:r>
          </a:p>
          <a:p>
            <a:pPr marL="514350" indent="-514350" algn="just">
              <a:buAutoNum type="arabicPeriod"/>
            </a:pPr>
            <a:r>
              <a:rPr lang="it-IT" dirty="0" smtClean="0"/>
              <a:t>Il </a:t>
            </a:r>
            <a:r>
              <a:rPr lang="it-IT" i="1" dirty="0" smtClean="0"/>
              <a:t>conflitto vita-forma </a:t>
            </a:r>
            <a:r>
              <a:rPr lang="it-IT" dirty="0" smtClean="0"/>
              <a:t>o meglio “</a:t>
            </a:r>
            <a:r>
              <a:rPr lang="it-IT" i="1" dirty="0" smtClean="0"/>
              <a:t>il tragico conflitto immanente tra la vita che di continuo si muove e cambia e la forma che la fissa, immutabile</a:t>
            </a:r>
            <a:r>
              <a:rPr lang="it-IT" dirty="0" smtClean="0"/>
              <a:t>”</a:t>
            </a:r>
          </a:p>
          <a:p>
            <a:pPr marL="514350" indent="-514350" algn="just">
              <a:buAutoNum type="arabicPeriod"/>
            </a:pPr>
            <a:endParaRPr lang="it-IT" dirty="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 Personaggi, la Fantasia e la creazione artistica</a:t>
            </a:r>
            <a:endParaRPr lang="it-IT" dirty="0"/>
          </a:p>
        </p:txBody>
      </p:sp>
      <p:sp>
        <p:nvSpPr>
          <p:cNvPr id="3" name="Segnaposto contenuto 2"/>
          <p:cNvSpPr>
            <a:spLocks noGrp="1"/>
          </p:cNvSpPr>
          <p:nvPr>
            <p:ph idx="1"/>
          </p:nvPr>
        </p:nvSpPr>
        <p:spPr/>
        <p:txBody>
          <a:bodyPr/>
          <a:lstStyle/>
          <a:p>
            <a:pPr algn="just">
              <a:buNone/>
            </a:pPr>
            <a:r>
              <a:rPr lang="it-IT" dirty="0" smtClean="0"/>
              <a:t>Pirandello riflette sul tema delle </a:t>
            </a:r>
            <a:r>
              <a:rPr lang="it-IT" i="1" dirty="0" smtClean="0"/>
              <a:t>visite dei personaggi, </a:t>
            </a:r>
            <a:r>
              <a:rPr lang="it-IT" dirty="0" smtClean="0"/>
              <a:t>come già aveva fatto in opere precedenti, nella Prefazione all’edizione del 1925, dove ritroviamo proprio la servetta Fantasia. Qui Pirandello tocca il punto nevralgico della genesi della creazione artistica:</a:t>
            </a:r>
            <a:endParaRPr lang="it-IT"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Dalla </a:t>
            </a:r>
            <a:r>
              <a:rPr lang="it-IT" i="1" dirty="0" smtClean="0"/>
              <a:t>Prefazione</a:t>
            </a:r>
            <a:r>
              <a:rPr lang="it-IT" dirty="0" smtClean="0"/>
              <a:t> ai </a:t>
            </a:r>
            <a:r>
              <a:rPr lang="it-IT" i="1" dirty="0" smtClean="0"/>
              <a:t>Sei Personaggi</a:t>
            </a:r>
            <a:endParaRPr lang="it-IT" i="1" dirty="0"/>
          </a:p>
        </p:txBody>
      </p:sp>
      <p:sp>
        <p:nvSpPr>
          <p:cNvPr id="3" name="Segnaposto contenuto 2"/>
          <p:cNvSpPr>
            <a:spLocks noGrp="1"/>
          </p:cNvSpPr>
          <p:nvPr>
            <p:ph idx="1"/>
          </p:nvPr>
        </p:nvSpPr>
        <p:spPr/>
        <p:txBody>
          <a:bodyPr>
            <a:normAutofit fontScale="62500" lnSpcReduction="20000"/>
          </a:bodyPr>
          <a:lstStyle/>
          <a:p>
            <a:pPr algn="just">
              <a:buNone/>
            </a:pPr>
            <a:r>
              <a:rPr lang="it-IT" dirty="0" smtClean="0"/>
              <a:t>	Quale autore potrà mai dire come e perché un personaggio gli sia nato nella fantasia? Il mistero della creazione artistica è il mistero stesso della nascita naturale. Può una donna, amando, desiderare di diventar madre; ma il desiderio da solo, per intenso che sia, non può bastare. Un bel giorno ella si troverà a esser madre, senza un preciso avvertimento di quando sia stato. Così un artista, vivendo, accoglie in sé tanti germi della vita, e non può mai dire come e perché, a un certo momento, uno di questi germi vitali gli si inserisca nella fantasia per divenire anch'esso una creatura viva in un piano di vita superiore alla volubile esistenza quotidiana. Posso soltanto dire che, senza sapere d'averli punto cercati, mi trovai davanti, vivi da poterli toccare, vivi da poterne udire perfino il respiro, quei sei personaggi che ora si vedono sulla scena. E attendevano, lì presenti, ciascuno col suo tormento segreto e tutti uniti dalla nascita e dal viluppo delle vicende reciproche, ch'io li facessi entrare nel mondo dell'arte, componendo delle loro persone, delle loro passioni e dei loro casi un romanzo, un dramma o almeno una novella. Nati vivi, volevano vivere. </a:t>
            </a:r>
            <a:endParaRPr lang="it-IT" dirty="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t>ENRICO IV </a:t>
            </a:r>
            <a:endParaRPr lang="it-IT" i="1" dirty="0"/>
          </a:p>
        </p:txBody>
      </p:sp>
      <p:sp>
        <p:nvSpPr>
          <p:cNvPr id="3" name="Segnaposto contenuto 2"/>
          <p:cNvSpPr>
            <a:spLocks noGrp="1"/>
          </p:cNvSpPr>
          <p:nvPr>
            <p:ph idx="1"/>
          </p:nvPr>
        </p:nvSpPr>
        <p:spPr/>
        <p:txBody>
          <a:bodyPr>
            <a:normAutofit fontScale="92500" lnSpcReduction="20000"/>
          </a:bodyPr>
          <a:lstStyle/>
          <a:p>
            <a:pPr algn="just">
              <a:buNone/>
            </a:pPr>
            <a:r>
              <a:rPr lang="it-IT" dirty="0" smtClean="0"/>
              <a:t>	La tragedia in tre atti, rappresentata nel 1922, occupa una posizione centrale nel </a:t>
            </a:r>
            <a:r>
              <a:rPr lang="it-IT" i="1" dirty="0" smtClean="0"/>
              <a:t>corpus</a:t>
            </a:r>
            <a:r>
              <a:rPr lang="it-IT" dirty="0" smtClean="0"/>
              <a:t> delle </a:t>
            </a:r>
            <a:r>
              <a:rPr lang="it-IT" i="1" dirty="0" smtClean="0"/>
              <a:t>Maschere nude</a:t>
            </a:r>
            <a:r>
              <a:rPr lang="it-IT" dirty="0" smtClean="0"/>
              <a:t>, la raccolta di tutte le opere teatrali di Pirandello. Il personaggio (la “maschera”) viene mostrato “nudo”, cioè inerme e incapace di opporre resistenza alla frammentazione dell’identità cui è soggetto: è quindi sul palcoscenico che si riesce finalmente a mostrare la falsità delle convenzioni, i giochi di ruolo, l’incomunicabilità che mina ogni sana relazione umana. </a:t>
            </a:r>
            <a:endParaRPr lang="it-IT" dirty="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t>Maschere Nude</a:t>
            </a:r>
            <a:endParaRPr lang="it-IT" i="1" dirty="0"/>
          </a:p>
        </p:txBody>
      </p:sp>
      <p:sp>
        <p:nvSpPr>
          <p:cNvPr id="3" name="Segnaposto contenuto 2"/>
          <p:cNvSpPr>
            <a:spLocks noGrp="1"/>
          </p:cNvSpPr>
          <p:nvPr>
            <p:ph idx="1"/>
          </p:nvPr>
        </p:nvSpPr>
        <p:spPr/>
        <p:txBody>
          <a:bodyPr/>
          <a:lstStyle/>
          <a:p>
            <a:pPr algn="just">
              <a:buNone/>
            </a:pPr>
            <a:r>
              <a:rPr lang="it-IT" dirty="0" smtClean="0"/>
              <a:t>	Il contrasto tra il volto e la maschera non è più ancorato a nessuna certezza, sia pure di totale pessimismo - come avveniva nell’Ottocento - ma dà luogo al sentimento dello scacco e dell’impotenza, alimenta una sensazione di casualità, imprevedibilità, relatività delle vicende umane; la condizione dell’uomo è quella dell’alienazione. </a:t>
            </a:r>
            <a:endParaRPr lang="it-IT" dirty="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Alienazione (</a:t>
            </a:r>
            <a:r>
              <a:rPr lang="it-IT" dirty="0" err="1" smtClean="0"/>
              <a:t>1</a:t>
            </a:r>
            <a:r>
              <a:rPr lang="it-IT" dirty="0" smtClean="0"/>
              <a:t>)</a:t>
            </a:r>
            <a:endParaRPr lang="it-IT" dirty="0"/>
          </a:p>
        </p:txBody>
      </p:sp>
      <p:sp>
        <p:nvSpPr>
          <p:cNvPr id="3" name="Segnaposto contenuto 2"/>
          <p:cNvSpPr>
            <a:spLocks noGrp="1"/>
          </p:cNvSpPr>
          <p:nvPr>
            <p:ph idx="1"/>
          </p:nvPr>
        </p:nvSpPr>
        <p:spPr/>
        <p:txBody>
          <a:bodyPr>
            <a:normAutofit fontScale="70000" lnSpcReduction="20000"/>
          </a:bodyPr>
          <a:lstStyle/>
          <a:p>
            <a:pPr algn="just">
              <a:buNone/>
            </a:pPr>
            <a:r>
              <a:rPr lang="it-IT" dirty="0" smtClean="0"/>
              <a:t>	“Con uno sforzo supremo cerchiamo allora di riacquistar la coscienza normale delle cose, di riallacciar con esse le consuete relazioni, di riconnetter le idee, di risentirci vivi come per l’innanzi, al modo solito. Ma a questa coscienza normale, a queste idee riconnesse, a questo sentimento solito della vita non possiamo più prestar fede, perché sappiamo ormai che sono un nostro inganno per vivere e che sotto c’è qualcos’altro, a cui l’uomo non può affacciarsi, se non a costo di morire o d’impazzire. È stato un attimo; ma dura a lungo in noi l’impressione di esso, come di vertigine, con la quale contrasta la stabilità, pur così vana, delle cose: ambiziose o misere apparenze. La vita, allora, che s’aggira piccola, solita, fra queste apparenze ci sembra quasi che non sia più per davvero, che sia come una fantasmagoria meccanica. E come darle importanza? come portarle rispetto?”</a:t>
            </a:r>
          </a:p>
          <a:p>
            <a:pPr algn="r">
              <a:buNone/>
            </a:pPr>
            <a:r>
              <a:rPr lang="it-IT" dirty="0" smtClean="0"/>
              <a:t>da </a:t>
            </a:r>
            <a:r>
              <a:rPr lang="it-IT" i="1" dirty="0" smtClean="0"/>
              <a:t>L’Umorismo</a:t>
            </a:r>
            <a:endParaRPr lang="it-IT" i="1"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FASE SICILIANA</a:t>
            </a:r>
            <a:endParaRPr lang="it-IT" dirty="0"/>
          </a:p>
        </p:txBody>
      </p:sp>
      <p:sp>
        <p:nvSpPr>
          <p:cNvPr id="3" name="Segnaposto contenuto 2"/>
          <p:cNvSpPr>
            <a:spLocks noGrp="1"/>
          </p:cNvSpPr>
          <p:nvPr>
            <p:ph idx="1"/>
          </p:nvPr>
        </p:nvSpPr>
        <p:spPr/>
        <p:txBody>
          <a:bodyPr/>
          <a:lstStyle/>
          <a:p>
            <a:pPr algn="just">
              <a:buNone/>
            </a:pPr>
            <a:r>
              <a:rPr lang="it-IT" dirty="0" smtClean="0"/>
              <a:t>	Nel 1910 scrive </a:t>
            </a:r>
            <a:r>
              <a:rPr lang="it-IT" i="1" dirty="0" smtClean="0"/>
              <a:t>L’epilogo</a:t>
            </a:r>
            <a:r>
              <a:rPr lang="it-IT" dirty="0" smtClean="0"/>
              <a:t> e </a:t>
            </a:r>
            <a:r>
              <a:rPr lang="it-IT" i="1" dirty="0" err="1" smtClean="0"/>
              <a:t>Lumìe</a:t>
            </a:r>
            <a:r>
              <a:rPr lang="it-IT" i="1" dirty="0" smtClean="0"/>
              <a:t> di Sicilia, </a:t>
            </a:r>
            <a:r>
              <a:rPr lang="it-IT" dirty="0" smtClean="0"/>
              <a:t>di ambientazione siciliana. Sono testi di impronta naturalistica in cui tuttavia si affaccia già la contrapposizione tra la vita degli istinti e gli obblighi della società. Seguono le commedie più famose </a:t>
            </a:r>
            <a:r>
              <a:rPr lang="it-IT" i="1" dirty="0" err="1" smtClean="0"/>
              <a:t>Liolà</a:t>
            </a:r>
            <a:r>
              <a:rPr lang="it-IT" dirty="0" smtClean="0"/>
              <a:t> (in agrigentino) e </a:t>
            </a:r>
            <a:r>
              <a:rPr lang="it-IT" i="1" dirty="0" err="1" smtClean="0"/>
              <a:t>Pensaci</a:t>
            </a:r>
            <a:r>
              <a:rPr lang="it-IT" i="1" dirty="0" smtClean="0"/>
              <a:t>, </a:t>
            </a:r>
            <a:r>
              <a:rPr lang="it-IT" i="1" dirty="0" err="1" smtClean="0"/>
              <a:t>Giacuminu</a:t>
            </a:r>
            <a:r>
              <a:rPr lang="it-IT" dirty="0" smtClean="0"/>
              <a:t> (poi riscritta in italiano col titolo </a:t>
            </a:r>
            <a:r>
              <a:rPr lang="it-IT" i="1" dirty="0" err="1" smtClean="0"/>
              <a:t>Pensaci</a:t>
            </a:r>
            <a:r>
              <a:rPr lang="it-IT" i="1" dirty="0" smtClean="0"/>
              <a:t>, </a:t>
            </a:r>
            <a:r>
              <a:rPr lang="it-IT" i="1" dirty="0" err="1" smtClean="0"/>
              <a:t>Giacomino</a:t>
            </a:r>
            <a:r>
              <a:rPr lang="it-IT" dirty="0" smtClean="0"/>
              <a:t>)</a:t>
            </a:r>
            <a:r>
              <a:rPr lang="it-IT" i="1" dirty="0" smtClean="0"/>
              <a:t>.</a:t>
            </a:r>
          </a:p>
          <a:p>
            <a:pPr algn="just">
              <a:buNone/>
            </a:pPr>
            <a:endParaRPr lang="it-IT" dirty="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Alienazione (</a:t>
            </a:r>
            <a:r>
              <a:rPr lang="it-IT" dirty="0" err="1" smtClean="0"/>
              <a:t>2</a:t>
            </a:r>
            <a:r>
              <a:rPr lang="it-IT" dirty="0" smtClean="0"/>
              <a:t>)</a:t>
            </a:r>
            <a:endParaRPr lang="it-IT" dirty="0"/>
          </a:p>
        </p:txBody>
      </p:sp>
      <p:sp>
        <p:nvSpPr>
          <p:cNvPr id="3" name="Segnaposto contenuto 2"/>
          <p:cNvSpPr>
            <a:spLocks noGrp="1"/>
          </p:cNvSpPr>
          <p:nvPr>
            <p:ph idx="1"/>
          </p:nvPr>
        </p:nvSpPr>
        <p:spPr>
          <a:xfrm>
            <a:off x="457200" y="1600200"/>
            <a:ext cx="8229600" cy="5040802"/>
          </a:xfrm>
        </p:spPr>
        <p:txBody>
          <a:bodyPr>
            <a:normAutofit fontScale="62500" lnSpcReduction="20000"/>
          </a:bodyPr>
          <a:lstStyle/>
          <a:p>
            <a:pPr algn="just">
              <a:buNone/>
            </a:pPr>
            <a:r>
              <a:rPr lang="it-IT" dirty="0" smtClean="0"/>
              <a:t>	“In certi momenti di silenzio interiore, in cui l’anima nostra si spoglia di tutte le finzioni abituali, e gli occhi nostri diventano più acuti e più penetranti, noi vediamo noi stessi nella vita e in sé stessa la vita, quasi in una nudità arida, inquietante; ci sentiamo assaltare da una strana impressione, come se, in un baleno, ci si chiarisse una realtà diversa da quella che normalmente percepiamo, una realtà vivente oltre la vista umana, fuori delle forme dell’umana ragione. Lucidissimamente allora la compagine dell’esistenza quotidiana, quasi sospesa nel vuoto di quel nostro silenzio interiore, ci appare priva di senso, priva di scopo, e quella realtà diversa ci appare orrida nella sua crudezza impassibile e misteriosa, poiché tutte le nostre fittizie relazioni consuete di sentimenti e d’immagini si sono scisse e disgregate in essa. Il vuoto interno si allarga, varca i limiti del nostro corpo diventa vuoto intorno a noi, un vuoto strano, come un arresto del tempo e della vita, come se il nostro silenzio interiore si sprofondasse negli abissi del mistero”. </a:t>
            </a:r>
          </a:p>
          <a:p>
            <a:pPr algn="just">
              <a:buNone/>
            </a:pPr>
            <a:endParaRPr lang="it-IT" dirty="0" smtClean="0"/>
          </a:p>
          <a:p>
            <a:pPr algn="r">
              <a:buNone/>
            </a:pPr>
            <a:r>
              <a:rPr lang="it-IT" dirty="0" smtClean="0"/>
              <a:t>da </a:t>
            </a:r>
            <a:r>
              <a:rPr lang="it-IT" i="1" dirty="0" smtClean="0"/>
              <a:t>L’Umorismo</a:t>
            </a:r>
            <a:endParaRPr lang="it-IT" i="1" dirty="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Trama (</a:t>
            </a:r>
            <a:r>
              <a:rPr lang="it-IT" dirty="0" err="1" smtClean="0"/>
              <a:t>1</a:t>
            </a:r>
            <a:r>
              <a:rPr lang="it-IT" dirty="0" smtClean="0"/>
              <a:t>)</a:t>
            </a:r>
            <a:endParaRPr lang="it-IT" dirty="0"/>
          </a:p>
        </p:txBody>
      </p:sp>
      <p:sp>
        <p:nvSpPr>
          <p:cNvPr id="3" name="Segnaposto contenuto 2"/>
          <p:cNvSpPr>
            <a:spLocks noGrp="1"/>
          </p:cNvSpPr>
          <p:nvPr>
            <p:ph idx="1"/>
          </p:nvPr>
        </p:nvSpPr>
        <p:spPr/>
        <p:txBody>
          <a:bodyPr>
            <a:normAutofit fontScale="70000" lnSpcReduction="20000"/>
          </a:bodyPr>
          <a:lstStyle/>
          <a:p>
            <a:pPr algn="just">
              <a:buNone/>
            </a:pPr>
            <a:r>
              <a:rPr lang="it-IT" dirty="0" smtClean="0"/>
              <a:t>	La tragedia inizia con il racconto dell’antefatto. Un nobile del primo ‘900, di cui non viene mai fatto il nome, partecipa ad una festa in maschera travestito da Enrico IV. Egli ha scelto di vestire i panni di quel sovrano per poter stare vicino alla donna amata, Matilde di Spina, mascherata da Matilde di Canossa. All’evento partecipa anche il barone </a:t>
            </a:r>
            <a:r>
              <a:rPr lang="it-IT" dirty="0" err="1" smtClean="0"/>
              <a:t>Belcredi</a:t>
            </a:r>
            <a:r>
              <a:rPr lang="it-IT" dirty="0" smtClean="0"/>
              <a:t>, suo rivale in amore, che disarciona da cavallo Enrico IV, il quale cade battendo violentemente la testa. A seguito del trauma subìto, Enrico IV si convince di essere davvero il personaggio storico di cui portava le vesti.Credendolo pazzo, tutti lo assecondano ed il nipote di </a:t>
            </a:r>
            <a:r>
              <a:rPr lang="it-IT" dirty="0" err="1" smtClean="0"/>
              <a:t>Nolli</a:t>
            </a:r>
            <a:r>
              <a:rPr lang="it-IT" dirty="0" smtClean="0"/>
              <a:t> cerca di alleviare le sue sofferenze per dodici anni ricostruendo l’ambientazione in cui aveva vissuto il vero sovrano. Trascorso questo tempo, Enrico guarisce e si accorge che era stato </a:t>
            </a:r>
            <a:r>
              <a:rPr lang="it-IT" dirty="0" err="1" smtClean="0"/>
              <a:t>Belcredi</a:t>
            </a:r>
            <a:r>
              <a:rPr lang="it-IT" dirty="0" smtClean="0"/>
              <a:t> a farlo cadere intenzionalmente per toglierlo di mezzo e poter sposare la donna contesa da entrambi. Infatti, dopo l’incidente, Matilde era scappata con </a:t>
            </a:r>
            <a:r>
              <a:rPr lang="it-IT" dirty="0" err="1" smtClean="0"/>
              <a:t>Belcredi</a:t>
            </a:r>
            <a:r>
              <a:rPr lang="it-IT" dirty="0" smtClean="0"/>
              <a:t>, si erano sposati ed avevano avuto una </a:t>
            </a:r>
            <a:r>
              <a:rPr lang="it-IT" dirty="0" err="1" smtClean="0"/>
              <a:t>figlia. </a:t>
            </a:r>
            <a:endParaRPr lang="it-IT" dirty="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Trama (</a:t>
            </a:r>
            <a:r>
              <a:rPr lang="it-IT" dirty="0" err="1" smtClean="0"/>
              <a:t>2</a:t>
            </a:r>
            <a:r>
              <a:rPr lang="it-IT" dirty="0" smtClean="0"/>
              <a:t>)</a:t>
            </a:r>
            <a:endParaRPr lang="it-IT" dirty="0"/>
          </a:p>
        </p:txBody>
      </p:sp>
      <p:sp>
        <p:nvSpPr>
          <p:cNvPr id="3" name="Segnaposto contenuto 2"/>
          <p:cNvSpPr>
            <a:spLocks noGrp="1"/>
          </p:cNvSpPr>
          <p:nvPr>
            <p:ph idx="1"/>
          </p:nvPr>
        </p:nvSpPr>
        <p:spPr/>
        <p:txBody>
          <a:bodyPr>
            <a:normAutofit fontScale="70000" lnSpcReduction="20000"/>
          </a:bodyPr>
          <a:lstStyle/>
          <a:p>
            <a:pPr algn="just">
              <a:buNone/>
            </a:pPr>
            <a:r>
              <a:rPr lang="it-IT" dirty="0" smtClean="0"/>
              <a:t>	Enrico decide di continuare a fingersi pazzo per riuscire a sopportare in qualche modo il dolore che gli procura la presa di coscienza della realtà.Dopo venti anni dall’incidente, si ritorna al presente, come all’inizio. Matilde con </a:t>
            </a:r>
            <a:r>
              <a:rPr lang="it-IT" dirty="0" err="1" smtClean="0"/>
              <a:t>Belcredi</a:t>
            </a:r>
            <a:r>
              <a:rPr lang="it-IT" dirty="0" smtClean="0"/>
              <a:t>, la loro figlia, Frida, e uno psichiatra fanno visita ad Enrico. Lo psichiatra è molto incuriosito dal suo caso, e , per farlo guarire, consiglia di ricostruire l’ambientazione di venti anni prima e di ripetere la caduta da cavallo.Durante la messa in scena, Enrico si trova davanti la figlia della donna che ama da sempre e per la quale è costretto a fingersi pazzo. La giovane Frida è identica alla madre, quando aveva la sua età, ed Enrico non può fare a meno di abbracciarla. </a:t>
            </a:r>
            <a:r>
              <a:rPr lang="it-IT" dirty="0" err="1" smtClean="0"/>
              <a:t>Belcredi</a:t>
            </a:r>
            <a:r>
              <a:rPr lang="it-IT" dirty="0" smtClean="0"/>
              <a:t> non tollera che Enrico si avvicini alla figlia, ma, quando tenta di opporsi, Enrico sguaina la spada e lo ferisce a morte. Per sfuggire alla realtà di dolore, che per di più lo costringerebbe anche ad un processo e alla prigione, Enrico si rassegna a vivere per sempre fingendosi pazzo.</a:t>
            </a:r>
            <a:endParaRPr lang="it-IT" dirty="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t>Preferii restar </a:t>
            </a:r>
            <a:r>
              <a:rPr lang="it-IT" i="1" dirty="0" err="1" smtClean="0"/>
              <a:t>pazzo</a:t>
            </a:r>
            <a:r>
              <a:rPr lang="it-IT" dirty="0" err="1" smtClean="0"/>
              <a:t>…</a:t>
            </a:r>
            <a:endParaRPr lang="it-IT" dirty="0"/>
          </a:p>
        </p:txBody>
      </p:sp>
      <p:sp>
        <p:nvSpPr>
          <p:cNvPr id="3" name="Segnaposto contenuto 2"/>
          <p:cNvSpPr>
            <a:spLocks noGrp="1"/>
          </p:cNvSpPr>
          <p:nvPr>
            <p:ph idx="1"/>
          </p:nvPr>
        </p:nvSpPr>
        <p:spPr/>
        <p:txBody>
          <a:bodyPr>
            <a:normAutofit fontScale="92500" lnSpcReduction="20000"/>
          </a:bodyPr>
          <a:lstStyle/>
          <a:p>
            <a:pPr algn="just">
              <a:buNone/>
            </a:pPr>
            <a:r>
              <a:rPr lang="it-IT" dirty="0" smtClean="0"/>
              <a:t>« Preferii restare pazzo e vivere con la più lucida coscienza la mia pazzia [...] questo che è per me la caricatura, evidente e volontaria, di quest'altra mascherata, continua, d'ogni minuto, di cui siamo i pagliacci </a:t>
            </a:r>
            <a:r>
              <a:rPr lang="it-IT" dirty="0" err="1" smtClean="0"/>
              <a:t>involontarii</a:t>
            </a:r>
            <a:r>
              <a:rPr lang="it-IT" dirty="0" smtClean="0"/>
              <a:t> quando senza saperlo ci mascheriamo di ciò che ci par d'essere [...] Sono guarito, signori: perché so perfettamente di fare il pazzo, qua; e lo faccio, quieto! - Il guaio è per voi che la vivete agitatamente, senza saperla e senza vederla la vostra pazzia. [...] La mia vita è questa! Non è la vostra! </a:t>
            </a:r>
            <a:r>
              <a:rPr lang="it-IT" dirty="0" err="1" smtClean="0"/>
              <a:t>–</a:t>
            </a:r>
            <a:r>
              <a:rPr lang="it-IT" dirty="0" smtClean="0"/>
              <a:t> La vostra, in cui siete invecchiati, io non l’ho vissuta! »</a:t>
            </a:r>
            <a:endParaRPr lang="it-IT" dirty="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forma e la follia</a:t>
            </a:r>
            <a:endParaRPr lang="it-IT" dirty="0"/>
          </a:p>
        </p:txBody>
      </p:sp>
      <p:sp>
        <p:nvSpPr>
          <p:cNvPr id="3" name="Segnaposto contenuto 2"/>
          <p:cNvSpPr>
            <a:spLocks noGrp="1"/>
          </p:cNvSpPr>
          <p:nvPr>
            <p:ph idx="1"/>
          </p:nvPr>
        </p:nvSpPr>
        <p:spPr/>
        <p:txBody>
          <a:bodyPr>
            <a:normAutofit fontScale="92500" lnSpcReduction="20000"/>
          </a:bodyPr>
          <a:lstStyle/>
          <a:p>
            <a:pPr algn="just">
              <a:buNone/>
            </a:pPr>
            <a:r>
              <a:rPr lang="it-IT" dirty="0" smtClean="0"/>
              <a:t>	All’atto del rinsavimento, egli si è rifiutato cioè di rientrare nella vita per non subire delusioni. Ma poiché di una forma c’è bisogno per esistere, egli decide di assumerla coscientemente, la sua “parte”: così può vendicarsi della brutalità della vita e tentare anche di salvarsi dalla vanificazione, cui soggiace ogni realtà. Tuttavia, anche quella parte è una finzione, la quale se può alimentare in lui l’illusione della propria autonomia non può però impedire che la vita per suo conto continui a a scorrere. </a:t>
            </a:r>
            <a:endParaRPr lang="it-IT" dirty="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 </a:t>
            </a:r>
            <a:r>
              <a:rPr lang="it-IT" dirty="0" err="1" smtClean="0"/>
              <a:t>conclusione…</a:t>
            </a:r>
            <a:endParaRPr lang="it-IT" dirty="0"/>
          </a:p>
        </p:txBody>
      </p:sp>
      <p:sp>
        <p:nvSpPr>
          <p:cNvPr id="3" name="Segnaposto contenuto 2"/>
          <p:cNvSpPr>
            <a:spLocks noGrp="1"/>
          </p:cNvSpPr>
          <p:nvPr>
            <p:ph idx="1"/>
          </p:nvPr>
        </p:nvSpPr>
        <p:spPr/>
        <p:txBody>
          <a:bodyPr>
            <a:normAutofit fontScale="85000" lnSpcReduction="10000"/>
          </a:bodyPr>
          <a:lstStyle/>
          <a:p>
            <a:pPr algn="just">
              <a:buNone/>
            </a:pPr>
            <a:r>
              <a:rPr lang="it-IT" dirty="0" smtClean="0"/>
              <a:t>	Con Enrico IV ricompare la grande figura, cara a Pirandello, dell’eroe estraniato dalla vita, il </a:t>
            </a:r>
            <a:r>
              <a:rPr lang="it-IT" i="1" dirty="0" smtClean="0"/>
              <a:t>forestiere della vita</a:t>
            </a:r>
            <a:r>
              <a:rPr lang="it-IT" dirty="0" smtClean="0"/>
              <a:t>, come aveva detto ne </a:t>
            </a:r>
            <a:r>
              <a:rPr lang="it-IT" i="1" dirty="0" smtClean="0"/>
              <a:t>Il fu Mattia Pascal, </a:t>
            </a:r>
            <a:r>
              <a:rPr lang="it-IT" dirty="0" smtClean="0"/>
              <a:t>dotato di superiore consapevolezza, che guarda dall’alta la miseria della commedia mondana. È un </a:t>
            </a:r>
            <a:r>
              <a:rPr lang="it-IT" i="1" dirty="0" err="1" smtClean="0"/>
              <a:t>raissoneur</a:t>
            </a:r>
            <a:r>
              <a:rPr lang="it-IT" dirty="0" smtClean="0"/>
              <a:t> che applica un altro esempio di “filosofia de lontano”. Ma come tutti i personaggi pirandelliani non è disumano nella sua purezza intellettuale: è turbato anch’egli da passioni, appetiti, rimpianti che lo legano alla vita. Il gesto finale è la manifestazione di una debolezza, un’ultima incapacità a vivere. </a:t>
            </a:r>
            <a:endParaRPr lang="it-IT" i="1"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TEATRO DEL GROTTESCO (</a:t>
            </a:r>
            <a:r>
              <a:rPr lang="it-IT" dirty="0" err="1" smtClean="0"/>
              <a:t>1</a:t>
            </a:r>
            <a:r>
              <a:rPr lang="it-IT" dirty="0" smtClean="0"/>
              <a:t>)</a:t>
            </a:r>
            <a:endParaRPr lang="it-IT" dirty="0"/>
          </a:p>
        </p:txBody>
      </p:sp>
      <p:sp>
        <p:nvSpPr>
          <p:cNvPr id="3" name="Segnaposto contenuto 2"/>
          <p:cNvSpPr>
            <a:spLocks noGrp="1"/>
          </p:cNvSpPr>
          <p:nvPr>
            <p:ph idx="1"/>
          </p:nvPr>
        </p:nvSpPr>
        <p:spPr/>
        <p:txBody>
          <a:bodyPr/>
          <a:lstStyle/>
          <a:p>
            <a:pPr>
              <a:buNone/>
            </a:pPr>
            <a:r>
              <a:rPr lang="it-IT" dirty="0" smtClean="0"/>
              <a:t>Commedie più significative:</a:t>
            </a:r>
          </a:p>
          <a:p>
            <a:pPr>
              <a:buNone/>
            </a:pPr>
            <a:endParaRPr lang="it-IT" dirty="0" smtClean="0"/>
          </a:p>
          <a:p>
            <a:pPr>
              <a:buFontTx/>
              <a:buChar char="-"/>
            </a:pPr>
            <a:r>
              <a:rPr lang="it-IT" i="1" dirty="0" smtClean="0"/>
              <a:t>Così è (se vi pare)</a:t>
            </a:r>
            <a:r>
              <a:rPr lang="it-IT" dirty="0" smtClean="0"/>
              <a:t> (1917)</a:t>
            </a:r>
          </a:p>
          <a:p>
            <a:pPr>
              <a:buFontTx/>
              <a:buChar char="-"/>
            </a:pPr>
            <a:r>
              <a:rPr lang="it-IT" i="1" dirty="0" smtClean="0"/>
              <a:t>Il giuoco delle parti </a:t>
            </a:r>
            <a:r>
              <a:rPr lang="it-IT" dirty="0" smtClean="0"/>
              <a:t>(1918)</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TEATRO DEL GROTTESCO (</a:t>
            </a:r>
            <a:r>
              <a:rPr lang="it-IT" dirty="0" err="1" smtClean="0"/>
              <a:t>2</a:t>
            </a:r>
            <a:r>
              <a:rPr lang="it-IT" dirty="0" smtClean="0"/>
              <a:t>)</a:t>
            </a:r>
            <a:endParaRPr lang="it-IT" dirty="0"/>
          </a:p>
        </p:txBody>
      </p:sp>
      <p:sp>
        <p:nvSpPr>
          <p:cNvPr id="3" name="Segnaposto contenuto 2"/>
          <p:cNvSpPr>
            <a:spLocks noGrp="1"/>
          </p:cNvSpPr>
          <p:nvPr>
            <p:ph idx="1"/>
          </p:nvPr>
        </p:nvSpPr>
        <p:spPr/>
        <p:txBody>
          <a:bodyPr/>
          <a:lstStyle/>
          <a:p>
            <a:pPr algn="just">
              <a:buNone/>
            </a:pPr>
            <a:r>
              <a:rPr lang="it-IT" dirty="0" smtClean="0"/>
              <a:t>	Nella seconda fase si fa dominante l’aspetto corrosivo nei confronti delle convenzioni borghesi. Attraverso l’irrigidimento di ruoli e situazioni è messo in scena il rovesciamento paradossale del dramma borghese, generalmente basato su vincoli familiari, adulteri e triangoli amorosi e ambientato nello spazio convenzionale del salotto, applicando i principi umoristici. </a:t>
            </a:r>
          </a:p>
          <a:p>
            <a:pPr algn="just">
              <a:buNone/>
            </a:pPr>
            <a:endParaRPr lang="it-IT" dirty="0" smtClean="0"/>
          </a:p>
          <a:p>
            <a:pPr algn="just"/>
            <a:endParaRPr lang="it-IT" dirty="0" smtClean="0"/>
          </a:p>
          <a:p>
            <a:pPr algn="just">
              <a:buNone/>
            </a:pP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TEATRO DEL GROTTESCO (</a:t>
            </a:r>
            <a:r>
              <a:rPr lang="it-IT" dirty="0" err="1" smtClean="0"/>
              <a:t>3</a:t>
            </a:r>
            <a:r>
              <a:rPr lang="it-IT" dirty="0" smtClean="0"/>
              <a:t>)</a:t>
            </a:r>
            <a:endParaRPr lang="it-IT" dirty="0"/>
          </a:p>
        </p:txBody>
      </p:sp>
      <p:sp>
        <p:nvSpPr>
          <p:cNvPr id="3" name="Segnaposto contenuto 2"/>
          <p:cNvSpPr>
            <a:spLocks noGrp="1"/>
          </p:cNvSpPr>
          <p:nvPr>
            <p:ph idx="1"/>
          </p:nvPr>
        </p:nvSpPr>
        <p:spPr/>
        <p:txBody>
          <a:bodyPr>
            <a:normAutofit fontScale="85000" lnSpcReduction="10000"/>
          </a:bodyPr>
          <a:lstStyle/>
          <a:p>
            <a:pPr algn="just"/>
            <a:r>
              <a:rPr lang="it-IT" dirty="0" smtClean="0"/>
              <a:t>Il salotto diventa una sorta di “</a:t>
            </a:r>
            <a:r>
              <a:rPr lang="it-IT" b="1" dirty="0" smtClean="0"/>
              <a:t>stanza della tortura</a:t>
            </a:r>
            <a:r>
              <a:rPr lang="it-IT" dirty="0" smtClean="0"/>
              <a:t>” (G. Macchia), il luogo oppressivo in cui si celebra il processo dei personaggi, dove non c’è possibilità di catarsi (secondo i principi dell’umorismo)</a:t>
            </a:r>
          </a:p>
          <a:p>
            <a:pPr algn="just"/>
            <a:r>
              <a:rPr lang="it-IT" dirty="0" smtClean="0"/>
              <a:t>La parola molto più dell’azione svolge un ruolo determinante, ma è un parola che non comunica, che gira a vuoto intorno ad una verità inafferrabile perché cangiante e moltiplicata in rapporto ai punti di vista.</a:t>
            </a:r>
          </a:p>
          <a:p>
            <a:pPr algn="just"/>
            <a:r>
              <a:rPr lang="it-IT" dirty="0" smtClean="0"/>
              <a:t>Ricompaiono i personaggi-filosofi: per es. Leone Gala de </a:t>
            </a:r>
            <a:r>
              <a:rPr lang="it-IT" i="1" dirty="0" smtClean="0"/>
              <a:t>Il giuoco delle parti</a:t>
            </a:r>
            <a:endParaRPr lang="it-IT" i="1"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METATEATRO (</a:t>
            </a:r>
            <a:r>
              <a:rPr lang="it-IT" dirty="0" err="1" smtClean="0"/>
              <a:t>1</a:t>
            </a:r>
            <a:r>
              <a:rPr lang="it-IT" dirty="0" smtClean="0"/>
              <a:t>)</a:t>
            </a:r>
            <a:endParaRPr lang="it-IT" dirty="0"/>
          </a:p>
        </p:txBody>
      </p:sp>
      <p:sp>
        <p:nvSpPr>
          <p:cNvPr id="3" name="Segnaposto contenuto 2"/>
          <p:cNvSpPr>
            <a:spLocks noGrp="1"/>
          </p:cNvSpPr>
          <p:nvPr>
            <p:ph idx="1"/>
          </p:nvPr>
        </p:nvSpPr>
        <p:spPr/>
        <p:txBody>
          <a:bodyPr>
            <a:normAutofit lnSpcReduction="10000"/>
          </a:bodyPr>
          <a:lstStyle/>
          <a:p>
            <a:pPr algn="just">
              <a:buNone/>
            </a:pPr>
            <a:r>
              <a:rPr lang="it-IT" dirty="0" smtClean="0"/>
              <a:t>	Tra il 1921 e gli anni ‘30 si infittisce la produzione di commedie destinate a sconvolgere il linguaggio drammatico tradizionale e a imporne uno nuovo per molti aspetti rivoluzionario: </a:t>
            </a:r>
          </a:p>
          <a:p>
            <a:pPr algn="just">
              <a:buFontTx/>
              <a:buChar char="-"/>
            </a:pPr>
            <a:r>
              <a:rPr lang="it-IT" i="1" dirty="0" smtClean="0"/>
              <a:t>Sei personaggi in cerca d’autore </a:t>
            </a:r>
            <a:r>
              <a:rPr lang="it-IT" dirty="0" smtClean="0"/>
              <a:t>(1921)</a:t>
            </a:r>
          </a:p>
          <a:p>
            <a:pPr algn="just">
              <a:buFontTx/>
              <a:buChar char="-"/>
            </a:pPr>
            <a:r>
              <a:rPr lang="it-IT" i="1" dirty="0" smtClean="0"/>
              <a:t>Enrico IV </a:t>
            </a:r>
            <a:r>
              <a:rPr lang="it-IT" dirty="0" smtClean="0"/>
              <a:t>(1922)</a:t>
            </a:r>
          </a:p>
          <a:p>
            <a:pPr algn="just">
              <a:buFontTx/>
              <a:buChar char="-"/>
            </a:pPr>
            <a:r>
              <a:rPr lang="it-IT" i="1" dirty="0" smtClean="0"/>
              <a:t>Ciascuno a suo modo </a:t>
            </a:r>
            <a:r>
              <a:rPr lang="it-IT" dirty="0" smtClean="0"/>
              <a:t>(1924)</a:t>
            </a:r>
          </a:p>
          <a:p>
            <a:pPr algn="just">
              <a:buFontTx/>
              <a:buChar char="-"/>
            </a:pPr>
            <a:r>
              <a:rPr lang="it-IT" i="1" dirty="0" smtClean="0"/>
              <a:t>Questa sera si recita a soggetto </a:t>
            </a:r>
            <a:r>
              <a:rPr lang="it-IT" dirty="0" smtClean="0"/>
              <a:t>(1930)</a:t>
            </a:r>
          </a:p>
          <a:p>
            <a:pPr algn="just">
              <a:buFontTx/>
              <a:buChar char="-"/>
            </a:pP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MEATATEATRO (</a:t>
            </a:r>
            <a:r>
              <a:rPr lang="it-IT" dirty="0" err="1" smtClean="0"/>
              <a:t>2</a:t>
            </a:r>
            <a:r>
              <a:rPr lang="it-IT" dirty="0" smtClean="0"/>
              <a:t>)</a:t>
            </a:r>
            <a:endParaRPr lang="it-IT" dirty="0"/>
          </a:p>
        </p:txBody>
      </p:sp>
      <p:sp>
        <p:nvSpPr>
          <p:cNvPr id="3" name="Segnaposto contenuto 2"/>
          <p:cNvSpPr>
            <a:spLocks noGrp="1"/>
          </p:cNvSpPr>
          <p:nvPr>
            <p:ph idx="1"/>
          </p:nvPr>
        </p:nvSpPr>
        <p:spPr/>
        <p:txBody>
          <a:bodyPr/>
          <a:lstStyle/>
          <a:p>
            <a:pPr algn="just"/>
            <a:r>
              <a:rPr lang="it-IT" dirty="0" smtClean="0"/>
              <a:t>La caratteristica del </a:t>
            </a:r>
            <a:r>
              <a:rPr lang="it-IT" dirty="0" err="1" smtClean="0"/>
              <a:t>metateatro</a:t>
            </a:r>
            <a:r>
              <a:rPr lang="it-IT" dirty="0" smtClean="0"/>
              <a:t>, come si vede bene in </a:t>
            </a:r>
            <a:r>
              <a:rPr lang="it-IT" i="1" dirty="0" smtClean="0"/>
              <a:t>Sei personaggi in cerca d’autore</a:t>
            </a:r>
            <a:r>
              <a:rPr lang="it-IT" dirty="0" smtClean="0"/>
              <a:t>, è quella di svolgere, </a:t>
            </a:r>
            <a:r>
              <a:rPr lang="it-IT" i="1" dirty="0" smtClean="0"/>
              <a:t>attraverso</a:t>
            </a:r>
            <a:r>
              <a:rPr lang="it-IT" dirty="0" smtClean="0"/>
              <a:t> il teatro, una riflessione </a:t>
            </a:r>
            <a:r>
              <a:rPr lang="it-IT" i="1" dirty="0" smtClean="0"/>
              <a:t>sul</a:t>
            </a:r>
            <a:r>
              <a:rPr lang="it-IT" dirty="0" smtClean="0"/>
              <a:t> teatro. Al centro del teatro c’è il disagio del teatro, ovvero la difficoltà di dare corpo alla fantasia dell’autore nelle forme tangibili e mutevoli della rappresentazione teatrale. Il dramma dei personaggi consiste nel conflitto </a:t>
            </a:r>
            <a:r>
              <a:rPr lang="it-IT" b="1" dirty="0" smtClean="0"/>
              <a:t>tra arte e vita</a:t>
            </a:r>
            <a:r>
              <a:rPr lang="it-IT" dirty="0" smtClean="0"/>
              <a:t>,</a:t>
            </a:r>
            <a:r>
              <a:rPr lang="it-IT" b="1" dirty="0" smtClean="0"/>
              <a:t> tra finzione e realtà. </a:t>
            </a:r>
            <a:endParaRPr lang="it-IT" b="1"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METATEATRO (</a:t>
            </a:r>
            <a:r>
              <a:rPr lang="it-IT" dirty="0" err="1" smtClean="0"/>
              <a:t>3</a:t>
            </a:r>
            <a:r>
              <a:rPr lang="it-IT" dirty="0" smtClean="0"/>
              <a:t>)</a:t>
            </a:r>
            <a:endParaRPr lang="it-IT" dirty="0"/>
          </a:p>
        </p:txBody>
      </p:sp>
      <p:sp>
        <p:nvSpPr>
          <p:cNvPr id="3" name="Segnaposto contenuto 2"/>
          <p:cNvSpPr>
            <a:spLocks noGrp="1"/>
          </p:cNvSpPr>
          <p:nvPr>
            <p:ph idx="1"/>
          </p:nvPr>
        </p:nvSpPr>
        <p:spPr/>
        <p:txBody>
          <a:bodyPr/>
          <a:lstStyle/>
          <a:p>
            <a:pPr algn="just">
              <a:buNone/>
            </a:pPr>
            <a:r>
              <a:rPr lang="it-IT" dirty="0" smtClean="0"/>
              <a:t>Si inaugura il linguaggio innovativo del teatro. Tra le innovazioni più significative figurano:</a:t>
            </a:r>
          </a:p>
          <a:p>
            <a:pPr marL="514350" indent="-514350" algn="just">
              <a:buAutoNum type="alphaLcPeriod"/>
            </a:pPr>
            <a:r>
              <a:rPr lang="it-IT" dirty="0" smtClean="0"/>
              <a:t>La scomparsa della quarta parete</a:t>
            </a:r>
          </a:p>
          <a:p>
            <a:pPr marL="514350" indent="-514350" algn="just">
              <a:buAutoNum type="alphaLcPeriod"/>
            </a:pPr>
            <a:r>
              <a:rPr lang="it-IT" dirty="0" smtClean="0"/>
              <a:t>La messa a nudo dell’illusione teatrale e dei suoi strumenti tradizionali </a:t>
            </a:r>
          </a:p>
          <a:p>
            <a:pPr marL="514350" indent="-514350" algn="just">
              <a:buAutoNum type="alphaLcPeriod"/>
            </a:pPr>
            <a:r>
              <a:rPr lang="it-IT" dirty="0" smtClean="0"/>
              <a:t>La rottura della linearità del tempo</a:t>
            </a:r>
          </a:p>
          <a:p>
            <a:pPr marL="514350" indent="-514350" algn="just">
              <a:buAutoNum type="alphaLcPeriod"/>
            </a:pPr>
            <a:r>
              <a:rPr lang="it-IT" dirty="0" smtClean="0"/>
              <a:t>La struttura aperta e l’impossibilità del dramma</a:t>
            </a: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165</TotalTime>
  <Words>3570</Words>
  <Application>Microsoft Macintosh PowerPoint</Application>
  <PresentationFormat>Presentazione su schermo (4:3)</PresentationFormat>
  <Paragraphs>111</Paragraphs>
  <Slides>35</Slides>
  <Notes>0</Notes>
  <HiddenSlides>0</HiddenSlides>
  <MMClips>0</MMClips>
  <ScaleCrop>false</ScaleCrop>
  <HeadingPairs>
    <vt:vector size="4" baseType="variant">
      <vt:variant>
        <vt:lpstr>Modello struttura</vt:lpstr>
      </vt:variant>
      <vt:variant>
        <vt:i4>1</vt:i4>
      </vt:variant>
      <vt:variant>
        <vt:lpstr>Titoli diapositive</vt:lpstr>
      </vt:variant>
      <vt:variant>
        <vt:i4>35</vt:i4>
      </vt:variant>
    </vt:vector>
  </HeadingPairs>
  <TitlesOfParts>
    <vt:vector size="36" baseType="lpstr">
      <vt:lpstr>Tema di Office</vt:lpstr>
      <vt:lpstr>IL TEATRO DI PIRANDELLO</vt:lpstr>
      <vt:lpstr>LE FASI DELLA PRODUZIONE TEATRALE</vt:lpstr>
      <vt:lpstr>LA FASE SICILIANA</vt:lpstr>
      <vt:lpstr>IL TEATRO DEL GROTTESCO (1)</vt:lpstr>
      <vt:lpstr>IL TEATRO DEL GROTTESCO (2)</vt:lpstr>
      <vt:lpstr>IL TEATRO DEL GROTTESCO (3)</vt:lpstr>
      <vt:lpstr>IL METATEATRO (1)</vt:lpstr>
      <vt:lpstr>IL MEATATEATRO (2)</vt:lpstr>
      <vt:lpstr>IL METATEATRO (3)</vt:lpstr>
      <vt:lpstr>a. La scomparsa della quarta parete</vt:lpstr>
      <vt:lpstr>b. La messa a nudo dell’illusione teatrale</vt:lpstr>
      <vt:lpstr>c. La rottura della linearità del tempo</vt:lpstr>
      <vt:lpstr>d. La struttura aperta e l’impossibilità del dramma</vt:lpstr>
      <vt:lpstr>SEI PERSONAGGI IN CERCA D’AUTORE</vt:lpstr>
      <vt:lpstr>UNA DOPPIA TRAMA (1)</vt:lpstr>
      <vt:lpstr>Primo segmento-atto </vt:lpstr>
      <vt:lpstr>Secondo segmento-atto</vt:lpstr>
      <vt:lpstr>Terzo segmento-atto</vt:lpstr>
      <vt:lpstr>Il dramma dei conflitti bloccati</vt:lpstr>
      <vt:lpstr>Il dramma dei conflitti bloccati (2)</vt:lpstr>
      <vt:lpstr>Una tragica incomunicabilità</vt:lpstr>
      <vt:lpstr>Il metateatro come proseguimento dell’umoristico e del grottesco</vt:lpstr>
      <vt:lpstr>In conclusione…</vt:lpstr>
      <vt:lpstr>Temi cari alla “filosofia” pirandelliana</vt:lpstr>
      <vt:lpstr>I Personaggi, la Fantasia e la creazione artistica</vt:lpstr>
      <vt:lpstr>Dalla Prefazione ai Sei Personaggi</vt:lpstr>
      <vt:lpstr>ENRICO IV </vt:lpstr>
      <vt:lpstr>Maschere Nude</vt:lpstr>
      <vt:lpstr>Alienazione (1)</vt:lpstr>
      <vt:lpstr>Alienazione (2)</vt:lpstr>
      <vt:lpstr>Trama (1)</vt:lpstr>
      <vt:lpstr>Trama (2)</vt:lpstr>
      <vt:lpstr>Preferii restar pazzo…</vt:lpstr>
      <vt:lpstr>La forma e la follia</vt:lpstr>
      <vt:lpstr>In conclusione…</vt:lpstr>
    </vt:vector>
  </TitlesOfParts>
  <Company>Liceo MALPIGHI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TEATRO DI PIRANDELLO</dc:title>
  <dc:creator>Mara Ferroni</dc:creator>
  <cp:lastModifiedBy>Mara Ferroni</cp:lastModifiedBy>
  <cp:revision>9</cp:revision>
  <dcterms:created xsi:type="dcterms:W3CDTF">2016-05-16T05:45:43Z</dcterms:created>
  <dcterms:modified xsi:type="dcterms:W3CDTF">2016-05-16T05:47:09Z</dcterms:modified>
</cp:coreProperties>
</file>